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308" r:id="rId3"/>
    <p:sldId id="309" r:id="rId4"/>
    <p:sldId id="305" r:id="rId5"/>
    <p:sldId id="304" r:id="rId6"/>
    <p:sldId id="257" r:id="rId7"/>
    <p:sldId id="260" r:id="rId8"/>
    <p:sldId id="303" r:id="rId9"/>
    <p:sldId id="307" r:id="rId10"/>
    <p:sldId id="306" r:id="rId11"/>
    <p:sldId id="302" r:id="rId12"/>
    <p:sldId id="296" r:id="rId13"/>
    <p:sldId id="299" r:id="rId14"/>
    <p:sldId id="300" r:id="rId15"/>
    <p:sldId id="298" r:id="rId16"/>
    <p:sldId id="313" r:id="rId17"/>
    <p:sldId id="314" r:id="rId18"/>
    <p:sldId id="315" r:id="rId19"/>
    <p:sldId id="316" r:id="rId20"/>
    <p:sldId id="310" r:id="rId21"/>
    <p:sldId id="311" r:id="rId22"/>
    <p:sldId id="312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70609" autoAdjust="0"/>
  </p:normalViewPr>
  <p:slideViewPr>
    <p:cSldViewPr>
      <p:cViewPr varScale="1">
        <p:scale>
          <a:sx n="87" d="100"/>
          <a:sy n="87" d="100"/>
        </p:scale>
        <p:origin x="-1330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26011-25BF-4E1B-AC75-8EC48166F744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1B1B4-293B-44CE-850E-62B2440D1D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8448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12/13/2022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yandex.ru/video/preview/10804330084751625851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hyperlink" Target="https://yandex.ru/video/preview/15592669244862880259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артинки про врачей для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657600"/>
            <a:ext cx="2209800" cy="284595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532" name="Picture 4" descr="Картинки по запросу картинки про врачей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990600"/>
            <a:ext cx="2667000" cy="2667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379615" y="357664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п.Томаровка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городского округа»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286000"/>
            <a:ext cx="7391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Ранняя профориентация детей дошкольного возраста на примере организации работы по ознакомлению с профессией врача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1200" y="4953000"/>
            <a:ext cx="3048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Жильникова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С.А.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Оснащение предметно-развивающей среды в целях ранней профориентации подразумевает: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художественной литературы, энциклопедий, самодельных книжек-малышек, связанных с темой «Врач», в книжном уголке;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-создание картотеки пословиц и поговорок о труде врача, загадок об орудиях труда;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 иллюстраций, репродукций картин, раскрасок с профессией в уголке изобразительной деятельности;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 и изготовление дидактических игр по ознакомлению с разными специализациями профессии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 мультфильмов, видеофильмов, видеороликов, связанных с темой «Врач»;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-оформление альбома с фотографиями «Профессии наших родителей»;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-материалы для сюжетно-ролевых игр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-Презентации;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экскурсии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457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09600" y="990600"/>
            <a:ext cx="7924800" cy="5334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400" b="1" dirty="0" smtClean="0"/>
              <a:t>● Наглядные</a:t>
            </a:r>
            <a:r>
              <a:rPr lang="ru-RU" dirty="0" smtClean="0"/>
              <a:t> (живые образы), к которым относятся:</a:t>
            </a:r>
          </a:p>
          <a:p>
            <a:pPr>
              <a:buNone/>
            </a:pPr>
            <a:r>
              <a:rPr lang="ru-RU" dirty="0" smtClean="0"/>
              <a:t>− экскурсии</a:t>
            </a:r>
          </a:p>
          <a:p>
            <a:pPr>
              <a:buNone/>
            </a:pPr>
            <a:r>
              <a:rPr lang="ru-RU" dirty="0" smtClean="0"/>
              <a:t>− наблюдения</a:t>
            </a:r>
          </a:p>
          <a:p>
            <a:pPr>
              <a:buNone/>
            </a:pPr>
            <a:r>
              <a:rPr lang="ru-RU" dirty="0" smtClean="0"/>
              <a:t>− дидактические пособия</a:t>
            </a:r>
          </a:p>
          <a:p>
            <a:pPr>
              <a:buNone/>
            </a:pPr>
            <a:r>
              <a:rPr lang="ru-RU" dirty="0" smtClean="0"/>
              <a:t>− рассматривание картин, иллюстраций, фотографий, рисунков.</a:t>
            </a:r>
          </a:p>
          <a:p>
            <a:pPr>
              <a:buNone/>
            </a:pPr>
            <a:r>
              <a:rPr lang="ru-RU" dirty="0" smtClean="0"/>
              <a:t>− просмотр видеозаписей</a:t>
            </a:r>
          </a:p>
          <a:p>
            <a:pPr>
              <a:buNone/>
            </a:pPr>
            <a:r>
              <a:rPr lang="ru-RU" dirty="0" smtClean="0"/>
              <a:t>● </a:t>
            </a:r>
            <a:r>
              <a:rPr lang="ru-RU" sz="3500" b="1" dirty="0" smtClean="0"/>
              <a:t>Словесные</a:t>
            </a:r>
            <a:r>
              <a:rPr lang="ru-RU" dirty="0" smtClean="0"/>
              <a:t>, которые включают:</a:t>
            </a:r>
          </a:p>
          <a:p>
            <a:pPr>
              <a:buNone/>
            </a:pPr>
            <a:r>
              <a:rPr lang="ru-RU" dirty="0" smtClean="0"/>
              <a:t>− художественное слово</a:t>
            </a:r>
          </a:p>
          <a:p>
            <a:pPr>
              <a:buNone/>
            </a:pPr>
            <a:r>
              <a:rPr lang="ru-RU" dirty="0" smtClean="0"/>
              <a:t>− рассказ воспитателя</a:t>
            </a:r>
          </a:p>
          <a:p>
            <a:pPr>
              <a:buNone/>
            </a:pPr>
            <a:r>
              <a:rPr lang="ru-RU" dirty="0" smtClean="0"/>
              <a:t>− беседы</a:t>
            </a:r>
          </a:p>
          <a:p>
            <a:pPr>
              <a:buNone/>
            </a:pPr>
            <a:r>
              <a:rPr lang="ru-RU" dirty="0" smtClean="0"/>
              <a:t>− малые фольклорные формы</a:t>
            </a:r>
          </a:p>
          <a:p>
            <a:pPr>
              <a:buNone/>
            </a:pPr>
            <a:r>
              <a:rPr lang="ru-RU" dirty="0" smtClean="0"/>
              <a:t>− проблемные ситуации</a:t>
            </a:r>
          </a:p>
          <a:p>
            <a:pPr>
              <a:buNone/>
            </a:pPr>
            <a:r>
              <a:rPr lang="ru-RU" dirty="0" smtClean="0"/>
              <a:t>− высказывания и сообщения</a:t>
            </a:r>
          </a:p>
          <a:p>
            <a:pPr>
              <a:buNone/>
            </a:pPr>
            <a:r>
              <a:rPr lang="ru-RU" dirty="0" smtClean="0"/>
              <a:t>● </a:t>
            </a:r>
            <a:r>
              <a:rPr lang="ru-RU" sz="3500" b="1" dirty="0" smtClean="0"/>
              <a:t>Практические</a:t>
            </a:r>
            <a:r>
              <a:rPr lang="ru-RU" dirty="0" smtClean="0"/>
              <a:t> – это:</a:t>
            </a:r>
          </a:p>
          <a:p>
            <a:pPr>
              <a:buNone/>
            </a:pPr>
            <a:r>
              <a:rPr lang="ru-RU" dirty="0" smtClean="0"/>
              <a:t>− трудовые поручения</a:t>
            </a:r>
          </a:p>
          <a:p>
            <a:pPr>
              <a:buNone/>
            </a:pPr>
            <a:r>
              <a:rPr lang="ru-RU" dirty="0" smtClean="0"/>
              <a:t>− обучение отдельным способам выполнения трудовых операций.</a:t>
            </a:r>
          </a:p>
          <a:p>
            <a:pPr>
              <a:buNone/>
            </a:pPr>
            <a:r>
              <a:rPr lang="ru-RU" dirty="0" smtClean="0"/>
              <a:t>− игровые обучающие ситуации</a:t>
            </a:r>
          </a:p>
          <a:p>
            <a:pPr>
              <a:buNone/>
            </a:pPr>
            <a:r>
              <a:rPr lang="ru-RU" dirty="0" smtClean="0"/>
              <a:t>− сюжетно-ролевые игры</a:t>
            </a:r>
          </a:p>
          <a:p>
            <a:pPr>
              <a:buNone/>
            </a:pPr>
            <a:r>
              <a:rPr lang="ru-RU" dirty="0" smtClean="0"/>
              <a:t>● </a:t>
            </a:r>
            <a:r>
              <a:rPr lang="ru-RU" sz="3500" b="1" dirty="0" smtClean="0"/>
              <a:t>Игровые</a:t>
            </a:r>
            <a:r>
              <a:rPr lang="ru-RU" dirty="0" smtClean="0"/>
              <a:t>, к которым относятся:</a:t>
            </a:r>
          </a:p>
          <a:p>
            <a:pPr>
              <a:buNone/>
            </a:pPr>
            <a:r>
              <a:rPr lang="ru-RU" dirty="0" smtClean="0"/>
              <a:t>− дидактические игры</a:t>
            </a:r>
          </a:p>
          <a:p>
            <a:pPr>
              <a:buNone/>
            </a:pPr>
            <a:r>
              <a:rPr lang="ru-RU" dirty="0" smtClean="0"/>
              <a:t>− игровые упражнения</a:t>
            </a:r>
          </a:p>
          <a:p>
            <a:pPr>
              <a:buNone/>
            </a:pPr>
            <a:r>
              <a:rPr lang="ru-RU" dirty="0" smtClean="0"/>
              <a:t>− игры с правилами</a:t>
            </a:r>
          </a:p>
          <a:p>
            <a:pPr>
              <a:buNone/>
            </a:pPr>
            <a:r>
              <a:rPr lang="ru-RU" dirty="0" smtClean="0"/>
              <a:t>− словесные игры</a:t>
            </a:r>
          </a:p>
          <a:p>
            <a:pPr>
              <a:buNone/>
            </a:pPr>
            <a:r>
              <a:rPr lang="ru-RU" dirty="0" smtClean="0"/>
              <a:t>− игры-воображения</a:t>
            </a:r>
          </a:p>
          <a:p>
            <a:pPr>
              <a:buNone/>
            </a:pPr>
            <a:r>
              <a:rPr lang="ru-RU" dirty="0" smtClean="0"/>
              <a:t>− игры-шутки</a:t>
            </a:r>
          </a:p>
          <a:p>
            <a:pPr>
              <a:buNone/>
            </a:pPr>
            <a:r>
              <a:rPr lang="ru-RU" dirty="0" smtClean="0"/>
              <a:t>− сюжетно-ролевые игры</a:t>
            </a:r>
          </a:p>
          <a:p>
            <a:pPr>
              <a:buNone/>
            </a:pPr>
            <a:r>
              <a:rPr lang="ru-RU" dirty="0" smtClean="0"/>
              <a:t>− сюрпризные моменты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3400" y="514352"/>
            <a:ext cx="2819400" cy="23050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Наглядные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(живые образы), к которым относятся: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экскурсии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наблюдения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дидактические пособия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рассматривание картин, иллюстраций, фотографий, рисунков.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просмотр видеозаписей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685800" y="3759200"/>
            <a:ext cx="2743200" cy="2489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ветлана\Desktop\развитие реч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302000"/>
            <a:ext cx="2381250" cy="3175000"/>
          </a:xfrm>
          <a:prstGeom prst="rect">
            <a:avLst/>
          </a:prstGeom>
          <a:noFill/>
        </p:spPr>
      </p:pic>
      <p:pic>
        <p:nvPicPr>
          <p:cNvPr id="2" name="Picture 2" descr="C:\Users\Светлана\Desktop\photo_2022-12-07_09-15-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4800"/>
            <a:ext cx="2743200" cy="2057400"/>
          </a:xfrm>
          <a:prstGeom prst="rect">
            <a:avLst/>
          </a:prstGeom>
          <a:noFill/>
        </p:spPr>
      </p:pic>
      <p:pic>
        <p:nvPicPr>
          <p:cNvPr id="3" name="Picture 2" descr="C:\Users\Светлана\Desktop\презентац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76600"/>
            <a:ext cx="2362200" cy="3149600"/>
          </a:xfrm>
          <a:prstGeom prst="rect">
            <a:avLst/>
          </a:prstGeom>
          <a:noFill/>
        </p:spPr>
      </p:pic>
      <p:pic>
        <p:nvPicPr>
          <p:cNvPr id="1028" name="Picture 4" descr="C:\Users\Светлана\Desktop\картин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5550" y="3429000"/>
            <a:ext cx="2286000" cy="3048000"/>
          </a:xfrm>
          <a:prstGeom prst="rect">
            <a:avLst/>
          </a:prstGeom>
          <a:noFill/>
        </p:spPr>
      </p:pic>
      <p:pic>
        <p:nvPicPr>
          <p:cNvPr id="9" name="Picture 3" descr="C:\Users\Светлана\Desktop\photo_2022-12-12_16-17-4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228600"/>
            <a:ext cx="2133600" cy="284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2743200" cy="1981200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Словесные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которые включают: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художественное слово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рассказ воспитателя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беседы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малые фольклорные формы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проблемные ситуации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высказывания и сообщения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2971800"/>
            <a:ext cx="2743200" cy="3429000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3074" name="Picture 2" descr="C:\Users\Светлана\Desktop\чтени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0"/>
            <a:ext cx="2667000" cy="3373641"/>
          </a:xfrm>
          <a:prstGeom prst="rect">
            <a:avLst/>
          </a:prstGeom>
          <a:noFill/>
        </p:spPr>
      </p:pic>
      <p:pic>
        <p:nvPicPr>
          <p:cNvPr id="3075" name="Picture 3" descr="C:\Users\Светлана\Desktop\теа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200400"/>
            <a:ext cx="3657600" cy="2743200"/>
          </a:xfrm>
          <a:prstGeom prst="rect">
            <a:avLst/>
          </a:prstGeom>
          <a:noFill/>
        </p:spPr>
      </p:pic>
      <p:pic>
        <p:nvPicPr>
          <p:cNvPr id="2050" name="Picture 2" descr="C:\Users\Светлана\Desktop\сюж р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0999" y="381000"/>
            <a:ext cx="4440663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2514600" cy="2209800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трудовые поручения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обучение отдельным способам выполнения трудовых операций.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игровые обучающие ситуации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сюжетно-ролевые игры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3276600"/>
            <a:ext cx="2743200" cy="2971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Светлана\Desktop\зуб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200400"/>
            <a:ext cx="2571750" cy="3429000"/>
          </a:xfrm>
          <a:prstGeom prst="rect">
            <a:avLst/>
          </a:prstGeom>
          <a:noFill/>
        </p:spPr>
      </p:pic>
      <p:pic>
        <p:nvPicPr>
          <p:cNvPr id="6" name="Picture 3" descr="C:\Users\Светлана\Desktop\сюжет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200400"/>
            <a:ext cx="2514600" cy="3352800"/>
          </a:xfrm>
          <a:prstGeom prst="rect">
            <a:avLst/>
          </a:prstGeom>
          <a:noFill/>
        </p:spPr>
      </p:pic>
      <p:pic>
        <p:nvPicPr>
          <p:cNvPr id="4099" name="Picture 3" descr="C:\Users\Светлана\Desktop\дида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200400"/>
            <a:ext cx="2514600" cy="3352800"/>
          </a:xfrm>
          <a:prstGeom prst="rect">
            <a:avLst/>
          </a:prstGeom>
          <a:noFill/>
        </p:spPr>
      </p:pic>
      <p:pic>
        <p:nvPicPr>
          <p:cNvPr id="7" name="Picture 6" descr="C:\Users\Светлана\Desktop\конструирова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381000"/>
            <a:ext cx="2895600" cy="2171700"/>
          </a:xfrm>
          <a:prstGeom prst="rect">
            <a:avLst/>
          </a:prstGeom>
          <a:noFill/>
        </p:spPr>
      </p:pic>
      <p:pic>
        <p:nvPicPr>
          <p:cNvPr id="1026" name="Picture 2" descr="C:\Users\Светлана\Desktop\спец техни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304800"/>
            <a:ext cx="27432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2971800" cy="297180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Игровые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дидактические игры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игровые упражнения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игры с правилами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словесные игры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игры-воображения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игры-шутки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сюжетно-ролевые игры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сюрпризные моменты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5800" y="4038600"/>
            <a:ext cx="2743200" cy="2209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ветлана\Desktop\сюжет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810000" y="495300"/>
            <a:ext cx="3048000" cy="2286000"/>
          </a:xfrm>
          <a:prstGeom prst="rect">
            <a:avLst/>
          </a:prstGeom>
          <a:noFill/>
        </p:spPr>
      </p:pic>
      <p:pic>
        <p:nvPicPr>
          <p:cNvPr id="2052" name="Picture 4" descr="C:\Users\Светлана\Desktop\дидактическ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352800"/>
            <a:ext cx="3962400" cy="2971800"/>
          </a:xfrm>
          <a:prstGeom prst="rect">
            <a:avLst/>
          </a:prstGeom>
          <a:noFill/>
        </p:spPr>
      </p:pic>
      <p:pic>
        <p:nvPicPr>
          <p:cNvPr id="1026" name="Picture 2" descr="C:\Users\Светлана\Desktop\дидактическ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200400"/>
            <a:ext cx="2305050" cy="307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304800"/>
            <a:ext cx="4038600" cy="6050125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БЕСЕДЫ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«Все профессии важны»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«О профессии врача, медсестры»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«Кто лечит больных?»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«Кто такой рентгенолог?»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«Что делает педиатр?»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«Хирург. Как интересно!»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ХУДОЖЕСТВЕННАЯ ЛИТЕРАТУРА.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Карданова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«Наш доктор», «До свидания, Больница!»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К. Чуковский «Айболит»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В. Берестов «Больная кукла»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Е. Благинина «Больной зайка»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Г.Л.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Шалаева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«Кем мне стать»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С. Михалков «Фантик и больная Оля»</a:t>
            </a:r>
          </a:p>
          <a:p>
            <a:pPr lvl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Просмотр  презентаций «Врачи»,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«Работа медсестры», «На приеме у врача.</a:t>
            </a:r>
          </a:p>
          <a:p>
            <a:pPr lvl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равила поведения»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Просмотр мультипликационного фильма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«Сборник по медицине» -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Смешарики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«ПИН-код».</a:t>
            </a:r>
          </a:p>
          <a:p>
            <a:pPr lvl="0">
              <a:buNone/>
            </a:pPr>
            <a:endParaRPr lang="ru-RU" sz="1400" dirty="0" smtClean="0"/>
          </a:p>
          <a:p>
            <a:pPr lvl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Picture 2" descr="C:\Users\Светлана\Desktop\чтени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152400"/>
            <a:ext cx="2420389" cy="3224016"/>
          </a:xfrm>
          <a:prstGeom prst="rect">
            <a:avLst/>
          </a:prstGeom>
          <a:noFill/>
        </p:spPr>
      </p:pic>
      <p:pic>
        <p:nvPicPr>
          <p:cNvPr id="11" name="Picture 2" descr="C:\Users\Светлана\Desktop\презентац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22600"/>
            <a:ext cx="2667000" cy="355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81000"/>
            <a:ext cx="3810000" cy="5973925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itchFamily="18" charset="0"/>
              </a:rPr>
              <a:t>ИЗО деятельность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«Предметы-помощники врача»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Рисование по замыслу «Больница»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Раскраски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«Профессии» (врач)</a:t>
            </a:r>
          </a:p>
          <a:p>
            <a:pPr lvl="0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«Мебель для медицинского кабинета»</a:t>
            </a:r>
          </a:p>
          <a:p>
            <a:pPr lvl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«Поликлиника для кукол»</a:t>
            </a:r>
          </a:p>
          <a:p>
            <a:pPr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детьми градусников для сюжетно-ролевой игры «Врач»</a:t>
            </a:r>
          </a:p>
          <a:p>
            <a:pPr lvl="0">
              <a:buNone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деятельность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Дидактические игры: «Кому, что нужно для работы?»,«Угадай по описанию», «Кто что делает?», «Что умеем мы не скажем, что умеем мы покажем», «Подходит - не подходит», «Доскажи словечко», «Чудесный мешочек», «Угадай, чего не стало», «Внимательные ладошки» 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Настольно- печатные игры: «Сложи картинку»,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«Домино».</a:t>
            </a: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Игровая ситуация «Куклы заболели», «Чтоб кусался зубок».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Сюжетно – ролевая игра: «Больница», «Скорая медицинская помощь», «Стоматологическая поликлиника»</a:t>
            </a:r>
          </a:p>
          <a:p>
            <a:pPr lvl="0"/>
            <a:endParaRPr lang="ru-RU" sz="1100" dirty="0" smtClean="0"/>
          </a:p>
          <a:p>
            <a:pPr lvl="0">
              <a:buNone/>
            </a:pPr>
            <a:endParaRPr lang="ru-RU" sz="1600" b="1" dirty="0" smtClean="0"/>
          </a:p>
          <a:p>
            <a:endParaRPr lang="ru-RU" sz="1600" dirty="0"/>
          </a:p>
        </p:txBody>
      </p:sp>
      <p:pic>
        <p:nvPicPr>
          <p:cNvPr id="5" name="Picture 7" descr="C:\Users\Светлана\Desktop\рисовани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0"/>
            <a:ext cx="2362200" cy="3149600"/>
          </a:xfrm>
          <a:prstGeom prst="rect">
            <a:avLst/>
          </a:prstGeom>
          <a:noFill/>
        </p:spPr>
      </p:pic>
      <p:pic>
        <p:nvPicPr>
          <p:cNvPr id="6" name="Picture 6" descr="C:\Users\Светлана\Desktop\конструирова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981200"/>
            <a:ext cx="2743200" cy="2057400"/>
          </a:xfrm>
          <a:prstGeom prst="rect">
            <a:avLst/>
          </a:prstGeom>
          <a:noFill/>
        </p:spPr>
      </p:pic>
      <p:pic>
        <p:nvPicPr>
          <p:cNvPr id="7" name="Picture 5" descr="C:\Users\Светлана\Desktop\пазл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3657600"/>
            <a:ext cx="2209800" cy="294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85800"/>
            <a:ext cx="4038600" cy="5669125"/>
          </a:xfrm>
        </p:spPr>
        <p:txBody>
          <a:bodyPr/>
          <a:lstStyle/>
          <a:p>
            <a:pPr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-Экскурсия в медицинский кабинет</a:t>
            </a:r>
          </a:p>
          <a:p>
            <a:pPr lvl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-Встречи с мед. Работниками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-Наблюдение за работой врача, медсестры, за работой машины скорой помощи.</a:t>
            </a:r>
          </a:p>
          <a:p>
            <a:endParaRPr lang="ru-RU" sz="1200" dirty="0"/>
          </a:p>
        </p:txBody>
      </p:sp>
      <p:pic>
        <p:nvPicPr>
          <p:cNvPr id="1026" name="Picture 2" descr="C:\Users\Светлана\Desktop\photo_2022-12-12_16-17-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38200" y="2286000"/>
            <a:ext cx="3124200" cy="4165600"/>
          </a:xfrm>
          <a:prstGeom prst="rect">
            <a:avLst/>
          </a:prstGeom>
          <a:noFill/>
        </p:spPr>
      </p:pic>
      <p:pic>
        <p:nvPicPr>
          <p:cNvPr id="1028" name="Picture 4" descr="C:\Users\Светлана\Desktop\photo_2022-12-07_16-00-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0500"/>
            <a:ext cx="3505200" cy="2628900"/>
          </a:xfrm>
          <a:prstGeom prst="rect">
            <a:avLst/>
          </a:prstGeom>
          <a:noFill/>
        </p:spPr>
      </p:pic>
      <p:pic>
        <p:nvPicPr>
          <p:cNvPr id="10" name="Picture 3" descr="C:\Users\Светлана\Desktop\экскурс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657600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234109" y="5896804"/>
            <a:ext cx="4773548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7557" y="4095750"/>
            <a:ext cx="36965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4306" y="3505200"/>
            <a:ext cx="36378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Занимательная экскурсия по детской поликлинике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yandex.ru/video/preview/10804330084751625851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39" y="1205683"/>
            <a:ext cx="3840160" cy="229951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4415" y="393690"/>
            <a:ext cx="7315200" cy="685800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Виртуальные экскурсии</a:t>
            </a:r>
            <a:endParaRPr lang="ru-RU" sz="3200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5800" y="1295401"/>
            <a:ext cx="3962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Использование </a:t>
            </a:r>
            <a:r>
              <a:rPr lang="ru-RU" b="1" dirty="0"/>
              <a:t>виртуальных</a:t>
            </a:r>
            <a:r>
              <a:rPr lang="ru-RU" dirty="0"/>
              <a:t> </a:t>
            </a:r>
            <a:r>
              <a:rPr lang="ru-RU" b="1" dirty="0"/>
              <a:t>экскурсий</a:t>
            </a:r>
            <a:r>
              <a:rPr lang="ru-RU" dirty="0"/>
              <a:t> позволяет </a:t>
            </a:r>
            <a:r>
              <a:rPr lang="ru-RU" b="1" dirty="0"/>
              <a:t>ребенку</a:t>
            </a:r>
            <a:r>
              <a:rPr lang="ru-RU" dirty="0"/>
              <a:t> получить информацию в доступной форме интересно, повышает мотивацию к познанию, формирует активную личностную позицию </a:t>
            </a:r>
            <a:r>
              <a:rPr lang="ru-RU" dirty="0" smtClean="0"/>
              <a:t>.</a:t>
            </a:r>
            <a:r>
              <a:rPr lang="ru-RU" dirty="0" err="1" smtClean="0"/>
              <a:t>вокружающем</a:t>
            </a:r>
            <a:r>
              <a:rPr lang="ru-RU" dirty="0" smtClean="0"/>
              <a:t> </a:t>
            </a:r>
            <a:r>
              <a:rPr lang="ru-RU" dirty="0"/>
              <a:t>мире.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09982" y="582097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yandex.ru/video/preview/15592669244862880259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368" y="3025592"/>
            <a:ext cx="4825289" cy="27573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34156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Профессиональная ориентация дошкольников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Профессиональная ориентация дошкольников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– это широкое поле деятельности для педагогов и психологов, новое и еще неизученное направление дошкольной педагогики. Ознакомление с трудом взрослых и с окружающим миром происходит уже в младшем дошкольном возрасте, когда дети через сказки, общение со взрослыми и средства массовой информации узнают о разных профессиях. В зависимости от способностей, психологических особенностей темперамента и характера, от воспитания ребенка и привития ему ценности труда у детей формируется система знаний о профессиях, интересы и отношение к определенным видам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муз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066800"/>
            <a:ext cx="2228850" cy="2971800"/>
          </a:xfrm>
          <a:prstGeom prst="rect">
            <a:avLst/>
          </a:prstGeom>
          <a:noFill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05800" cy="6096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990601"/>
            <a:ext cx="6553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-Обогатились представления о профессии врача (медсестры)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-Научились различать функциональные обязанности врача и медсестры.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-Сформирован интерес к деятельности медработников.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-Стали чаще использовать для игр с/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игру «Больница», с большим интересом и успехом играть в нее.</a:t>
            </a:r>
          </a:p>
          <a:p>
            <a:pPr lvl="0"/>
            <a:r>
              <a:rPr lang="ru-RU" sz="1600" dirty="0" smtClean="0"/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Сформирован опыт наблюдения за профессиональной деятельностью человека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-Развиты любознательность, наблюдательность, творческие способности в процессе совместной деятельности.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-Создан мини-музей гигиены и медицинских принадлежностей.</a:t>
            </a:r>
          </a:p>
          <a:p>
            <a:pPr lvl="0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-Укрепились детско-родительские отношения.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-Родители были заинтересованы темой и получили новую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полезную информацию, успешно опробованную на своих детях, что понятно из беседы с родителями на данную тему.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-Родители стали равноправными участниками совместной организованной деятельности.</a:t>
            </a:r>
          </a:p>
          <a:p>
            <a:pPr lvl="0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-Определены педагогические затруднения и потребности педагогов.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dirty="0"/>
          </a:p>
        </p:txBody>
      </p:sp>
      <p:pic>
        <p:nvPicPr>
          <p:cNvPr id="16" name="Picture 2" descr="C:\Users\Lenovo\Desktop\ран.профориентация\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81320" y="4191000"/>
            <a:ext cx="3062680" cy="2185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Профориентация дошкольников, названная ранней профориентацией, становится одним из приоритетных направлений развития образовательной политики государства.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Путин напомнил властям регионов о необходимости повысить зарплату врачам:  Общество: Россия: Lenta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752600"/>
            <a:ext cx="3505200" cy="2336800"/>
          </a:xfrm>
          <a:prstGeom prst="rect">
            <a:avLst/>
          </a:prstGeom>
          <a:noFill/>
        </p:spPr>
      </p:pic>
      <p:pic>
        <p:nvPicPr>
          <p:cNvPr id="1027" name="Picture 3" descr="C:\Users\Светлана\Desktop\regnum_picture_1663210096100084_norma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408111"/>
            <a:ext cx="3657600" cy="2254568"/>
          </a:xfrm>
          <a:prstGeom prst="rect">
            <a:avLst/>
          </a:prstGeom>
          <a:noFill/>
        </p:spPr>
      </p:pic>
      <p:pic>
        <p:nvPicPr>
          <p:cNvPr id="1028" name="Picture 4" descr="C:\Users\Светлана\Desktop\9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777746"/>
            <a:ext cx="3429000" cy="2280285"/>
          </a:xfrm>
          <a:prstGeom prst="rect">
            <a:avLst/>
          </a:prstGeom>
          <a:noFill/>
        </p:spPr>
      </p:pic>
      <p:pic>
        <p:nvPicPr>
          <p:cNvPr id="1030" name="Picture 6" descr="Профессионализм настоящего врача неотделим от душевной щедрости»: Путин — о  труде российских медработников — РТ на русск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4267200"/>
            <a:ext cx="4136327" cy="23257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артинки про врачей для дет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657600"/>
            <a:ext cx="2209800" cy="284595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2532" name="Picture 4" descr="Картинки по запросу картинки про врачей для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762000"/>
            <a:ext cx="2667000" cy="2667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381000" y="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п.Томаровка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Яковлевского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городского округа»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286000"/>
            <a:ext cx="73914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Ранняя профориентация детей дошкольного возраста на примере организации работы по ознакомлению с профессией врача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1200" y="4953000"/>
            <a:ext cx="3048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</a:p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Жильникова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С.А.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762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 работы по ознакомлению детей с профессиями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9847" y="1874675"/>
            <a:ext cx="4038600" cy="330692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К.Д. Ушинский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рассматривал труд в качестве высшей формы человеческой деятельности, в которой осуществляется врожденное человеку стремление быть и жить.</a:t>
            </a:r>
          </a:p>
          <a:p>
            <a:endParaRPr lang="ru-RU" dirty="0"/>
          </a:p>
        </p:txBody>
      </p:sp>
      <p:pic>
        <p:nvPicPr>
          <p:cNvPr id="5123" name="Picture 3" descr="C:\Users\Светлана\Desktop\ushinskij_konstantin_dmitrievic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572234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 ранней профориентации детей в дошкольных учреждениях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Потенциальные возможности дошкольников к освоению опыта трудовой деятельности не реализуется в полной мере.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Не отработана система ознакомления дошкольников с миром профессий.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Работа педагогов в ДОУ по ознакомлению дошкольников с трудом взрослых не нацелена на современный региональный и муниципальный рынок труда.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-Нет преемственности в работе детского сада и школы в данном направлении.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по ранней профориентации дошкольников строится с учётом следующих 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принципов: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1.Принцип личностно ориентированного взаимодействия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Принцип доступности, достоверности и научности знаний.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Принцип открытости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Принцип диалогичности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5.Принцип активного включения детей в практическую деятельность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Принцип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рефлексивности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Lenovo\Desktop\ран.профориентация\загруженное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1" y="4587357"/>
            <a:ext cx="3429000" cy="1994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7000" y="152400"/>
            <a:ext cx="5490862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dirty="0" smtClean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Врач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- 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одна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из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самых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благородных</a:t>
            </a:r>
            <a:r>
              <a:rPr lang="ru-RU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профессий</a:t>
            </a:r>
            <a:endParaRPr lang="ru-RU" sz="40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3048000"/>
            <a:ext cx="6934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Профессия врача, как говорил А.П.Чехов, - это подвиг. </a:t>
            </a:r>
          </a:p>
          <a:p>
            <a:pPr algn="ctr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«Она требует чистоты души и помыслов. Надо быть ясным умственно, чистым нравственно и опрятным физически». Врач должен всегда быть добрым и милосердным, потому что дело, которым он занимается, облегчает страдания больного и спасает его от смерти. К врачам люди относятся всегда особо, они их ценят и уважают. В руках врача находится человеческая жизнь. Легче стать врачом, чем быть им. Врач – это не просто профессионал, это творец.</a:t>
            </a:r>
          </a:p>
          <a:p>
            <a:endParaRPr lang="ru-RU" dirty="0"/>
          </a:p>
        </p:txBody>
      </p:sp>
      <p:pic>
        <p:nvPicPr>
          <p:cNvPr id="1026" name="Picture 2" descr="C:\Users\Lenovo\Desktop\ран.профориентация\Vrach_d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07" y="228600"/>
            <a:ext cx="2446337" cy="3068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52400"/>
            <a:ext cx="6477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cap="none" spc="0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Задачи  для формирования устойчивого представления у детей  о ценности труда и профессиональной деятельности врача</a:t>
            </a:r>
            <a:endParaRPr lang="ru-RU" sz="2000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219200"/>
            <a:ext cx="8686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детей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Научить различать функциональные обязанности врача. 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интерес к деятельности медицинских работников.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Обогатить представления о медицинских профессиях.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Обогащать словарный запас посредством ознакомления с предметами, необходимыми в медицинской работе.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Создавать условия для закрепления представлений о трудовых действиях, совершаемых взрослыми, о результатах труда, об оборудовании.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чувство уважения к труду взрослых, желание оказать помощь.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педагогов: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условия для формирования знаний о профессии врача  и формировании познавательной активности детей 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Разработать методические рекомендации родителям по ознакомлению детей с профессиями взрослых. </a:t>
            </a:r>
          </a:p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родителей: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Оказывать содействие в организации экскурсий и других мероприятий . </a:t>
            </a:r>
          </a:p>
          <a:p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социальных партнёров: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Передача и систематизация знаний подрастающему поколению.</a:t>
            </a:r>
          </a:p>
          <a:p>
            <a:endParaRPr lang="ru-RU" dirty="0"/>
          </a:p>
        </p:txBody>
      </p:sp>
      <p:sp>
        <p:nvSpPr>
          <p:cNvPr id="18434" name="AutoShape 2" descr="Картинки по запросу картинки про врачей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C:\Users\Lenovo\Downloads\загруженное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3014" y="152400"/>
            <a:ext cx="2520986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6858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Методические условия и соответствующее оборудование в ДОО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2667000" cy="20574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Поликлиника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Скорая помощь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Больница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-Регистратура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2438400"/>
            <a:ext cx="4041775" cy="762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5562600"/>
            <a:ext cx="3200400" cy="7977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7" name="Picture 5" descr="C:\Users\Светлана\Desktop\регистратура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133600"/>
            <a:ext cx="2362200" cy="3149600"/>
          </a:xfrm>
          <a:prstGeom prst="rect">
            <a:avLst/>
          </a:prstGeom>
          <a:noFill/>
        </p:spPr>
      </p:pic>
      <p:pic>
        <p:nvPicPr>
          <p:cNvPr id="3079" name="Picture 7" descr="C:\Users\Светлана\Desktop\Терапев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1447800"/>
            <a:ext cx="2286000" cy="3048000"/>
          </a:xfrm>
          <a:prstGeom prst="rect">
            <a:avLst/>
          </a:prstGeom>
          <a:noFill/>
        </p:spPr>
      </p:pic>
      <p:pic>
        <p:nvPicPr>
          <p:cNvPr id="9" name="Picture 4" descr="C:\Users\Светлана\Desktop\спецмаш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200400"/>
            <a:ext cx="2533650" cy="337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048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38200"/>
            <a:ext cx="8305800" cy="5516725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ЛОР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Окулист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-Стоматолог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-Рентгенолог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Педиатр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-Медицинская сестра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9" name="Picture 3" descr="C:\Users\Светлана\Desktop\ФОТО ВРАЧ\зубы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276600"/>
            <a:ext cx="2514600" cy="3352800"/>
          </a:xfrm>
          <a:prstGeom prst="rect">
            <a:avLst/>
          </a:prstGeom>
          <a:noFill/>
        </p:spPr>
      </p:pic>
      <p:pic>
        <p:nvPicPr>
          <p:cNvPr id="1026" name="Picture 2" descr="C:\Users\Светлана\Desktop\окулис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609600"/>
            <a:ext cx="3352800" cy="2514600"/>
          </a:xfrm>
          <a:prstGeom prst="rect">
            <a:avLst/>
          </a:prstGeom>
          <a:noFill/>
        </p:spPr>
      </p:pic>
      <p:pic>
        <p:nvPicPr>
          <p:cNvPr id="7" name="Picture 4" descr="C:\Users\Светлана\Desktop\реньге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124200"/>
            <a:ext cx="2438400" cy="325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3426</TotalTime>
  <Words>1009</Words>
  <Application>Microsoft Office PowerPoint</Application>
  <PresentationFormat>Экран (4:3)</PresentationFormat>
  <Paragraphs>147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Профессиональная ориентация дошкольников</vt:lpstr>
      <vt:lpstr>Актуальность работы по ознакомлению детей с профессиями</vt:lpstr>
      <vt:lpstr>Проблема ранней профориентации детей в дошкольных учреждениях </vt:lpstr>
      <vt:lpstr>Работа по ранней профориентации дошкольников строится с учётом следующих принципов: </vt:lpstr>
      <vt:lpstr>Слайд 6</vt:lpstr>
      <vt:lpstr>Слайд 7</vt:lpstr>
      <vt:lpstr>Методические условия и соответствующее оборудование в ДОО</vt:lpstr>
      <vt:lpstr>Слайд 9</vt:lpstr>
      <vt:lpstr>Оснащение предметно-развивающей среды в целях ранней профориентации подразумевает: </vt:lpstr>
      <vt:lpstr>Методы</vt:lpstr>
      <vt:lpstr> Наглядные  (живые образы), к которым относятся: − экскурсии − наблюдения − дидактические пособия − рассматривание картин, иллюстраций, фотографий, рисунков. − просмотр видеозаписей</vt:lpstr>
      <vt:lpstr>Словесные,  которые включают: − художественное слово − рассказ воспитателя − беседы − малые фольклорные формы − проблемные ситуации − высказывания и сообщения </vt:lpstr>
      <vt:lpstr>  Практические  − трудовые поручения − обучение отдельным способам выполнения трудовых операций. − игровые обучающие ситуации − сюжетно-ролевые игры</vt:lpstr>
      <vt:lpstr> Игровые − дидактические игры − игровые упражнения − игры с правилами − словесные игры − игры-воображения − игры-шутки − сюжетно-ролевые игры − сюрпризные моменты </vt:lpstr>
      <vt:lpstr>Слайд 16</vt:lpstr>
      <vt:lpstr>Слайд 17</vt:lpstr>
      <vt:lpstr>Слайд 18</vt:lpstr>
      <vt:lpstr>Виртуальные экскурсии</vt:lpstr>
      <vt:lpstr>Результаты</vt:lpstr>
      <vt:lpstr>Профориентация дошкольников, названная ранней профориентацией, становится одним из приоритетных направлений развития образовательной политики государства. 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Светлана</cp:lastModifiedBy>
  <cp:revision>205</cp:revision>
  <dcterms:created xsi:type="dcterms:W3CDTF">2017-06-29T03:09:10Z</dcterms:created>
  <dcterms:modified xsi:type="dcterms:W3CDTF">2022-12-13T14:52:30Z</dcterms:modified>
</cp:coreProperties>
</file>